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69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29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69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520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9458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657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964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4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899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9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679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595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3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3C7C7-C8D8-A1A9-AB53-67877B719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/>
          </a:bodyPr>
          <a:lstStyle/>
          <a:p>
            <a:r>
              <a:rPr lang="en-US" dirty="0"/>
              <a:t>Predicting California Housing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C3FE4-899D-AEF7-8441-DC0AD931C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r>
              <a:rPr lang="en-US" dirty="0"/>
              <a:t>Daniel Pickett</a:t>
            </a:r>
          </a:p>
          <a:p>
            <a:r>
              <a:rPr lang="en-US" dirty="0"/>
              <a:t>December 2022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Houses in a village">
            <a:extLst>
              <a:ext uri="{FF2B5EF4-FFF2-40B4-BE49-F238E27FC236}">
                <a16:creationId xmlns:a16="http://schemas.microsoft.com/office/drawing/2014/main" id="{C069017D-555E-95B1-0AC7-33DED615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9" r="17205" b="-1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5104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2B3D-4AE0-84AD-3670-56442A4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(cont.)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084936-2364-974C-2A37-40BCD28FB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9656507" cy="35490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Boxplots of each field created to visualize potential outliers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All fields appear to have positive outliers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However, we know all fields are skewed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No action taken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271FDE67-69F0-BBEE-6BDA-C73358732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148" y="4282111"/>
            <a:ext cx="8130134" cy="176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26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2B3D-4AE0-84AD-3670-56442A4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C42D3-6EF8-966F-DD0A-6526ECFD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9907151" cy="354904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No fields are categorical – no transformation into dummy or indicator variables required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Most fields scaled to a range from 0 to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Data split into training and testing sets on 70/30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Final data after pre-processing: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sz="2500" dirty="0"/>
              <a:t>X and y training sets: 13,772 records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sz="2500" dirty="0"/>
              <a:t>X and y testing sets: 5,903 records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sz="2500" dirty="0"/>
              <a:t>All sets use all original 14 fields</a:t>
            </a:r>
          </a:p>
        </p:txBody>
      </p:sp>
    </p:spTree>
    <p:extLst>
      <p:ext uri="{BB962C8B-B14F-4D97-AF65-F5344CB8AC3E}">
        <p14:creationId xmlns:p14="http://schemas.microsoft.com/office/powerpoint/2010/main" val="274191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dependent variable, median house price, is presumably correlated to some combination of the other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dependent variable is also continuous, not discrete or categorical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Attempt to fit a </a:t>
            </a:r>
            <a:r>
              <a:rPr lang="en-US" b="1" dirty="0"/>
              <a:t>regression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9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69D7-E9F6-4CA7-C627-5EBEC202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9F15-05FB-713A-1832-1EAF2758F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model and define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Fit model onto X and y training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model to predict y values from X testing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predicted y values against y training set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Calculate overall RMSE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Calculate individual differences</a:t>
            </a:r>
          </a:p>
        </p:txBody>
      </p:sp>
    </p:spTree>
    <p:extLst>
      <p:ext uri="{BB962C8B-B14F-4D97-AF65-F5344CB8AC3E}">
        <p14:creationId xmlns:p14="http://schemas.microsoft.com/office/powerpoint/2010/main" val="312647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69D7-E9F6-4CA7-C627-5EBEC202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methodology - RMSE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9F15-05FB-713A-1832-1EAF2758F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Measures the average difference between each pair of actual/predicted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larger the RMSE, the less accurate the average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F2974F-9456-32E0-7EE4-1C37EDC29376}"/>
                  </a:ext>
                </a:extLst>
              </p:cNvPr>
              <p:cNvSpPr txBox="1"/>
              <p:nvPr/>
            </p:nvSpPr>
            <p:spPr>
              <a:xfrm>
                <a:off x="2312126" y="3642358"/>
                <a:ext cx="2764971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ⅈ=1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F2974F-9456-32E0-7EE4-1C37EDC29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126" y="3642358"/>
                <a:ext cx="2764971" cy="81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C94D0F2-24C8-8DCE-DCE8-8FDB3218A030}"/>
              </a:ext>
            </a:extLst>
          </p:cNvPr>
          <p:cNvSpPr txBox="1">
            <a:spLocks/>
          </p:cNvSpPr>
          <p:nvPr/>
        </p:nvSpPr>
        <p:spPr>
          <a:xfrm>
            <a:off x="525717" y="4671757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i="1" dirty="0"/>
              <a:t>N </a:t>
            </a:r>
            <a:r>
              <a:rPr lang="en-US" dirty="0"/>
              <a:t>= # data points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= actual value of observation </a:t>
            </a:r>
            <a:r>
              <a:rPr lang="en-US" i="1" dirty="0" err="1"/>
              <a:t>i</a:t>
            </a:r>
            <a:endParaRPr lang="en-US" i="1" dirty="0"/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i="1" dirty="0"/>
              <a:t>x̂ 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= predicted value of observation </a:t>
            </a:r>
            <a:r>
              <a:rPr lang="en-US" i="1" dirty="0" err="1"/>
              <a:t>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4069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69D7-E9F6-4CA7-C627-5EBEC2021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795426" cy="1325563"/>
          </a:xfrm>
        </p:spPr>
        <p:txBody>
          <a:bodyPr/>
          <a:lstStyle/>
          <a:p>
            <a:r>
              <a:rPr lang="en-US" dirty="0"/>
              <a:t>Modeling methodology - individual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49F15-05FB-713A-1832-1EAF2758F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Visualize the range of differences between actual/predicted values via 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Ballpark metrics for the differences: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“Good”: less than 50,000 difference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“Very good”: less than 25,000 difference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Calculate % of predictions within each metric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4B6E8FC-21B6-0565-207C-B537459B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661" y="2989419"/>
            <a:ext cx="4524375" cy="37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6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4 models tested – </a:t>
            </a:r>
            <a:r>
              <a:rPr lang="en-US" b="1" dirty="0"/>
              <a:t>linear regression</a:t>
            </a:r>
            <a:r>
              <a:rPr lang="en-US" dirty="0"/>
              <a:t>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1: using all 13 dependent variables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2: using the 2 significantly correlated dependent variables, median income and distance to coast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3: using the 2 significantly correlated dependent variables, while also taking the log of distance to coast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4: using the best </a:t>
            </a:r>
            <a:r>
              <a:rPr lang="en-US" i="1" dirty="0"/>
              <a:t>K</a:t>
            </a:r>
            <a:r>
              <a:rPr lang="en-US" dirty="0"/>
              <a:t> features as determined by </a:t>
            </a:r>
            <a:r>
              <a:rPr lang="en-US" dirty="0" err="1"/>
              <a:t>SelectKBest</a:t>
            </a:r>
            <a:r>
              <a:rPr lang="en-US" dirty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723831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definition - </a:t>
            </a:r>
            <a:r>
              <a:rPr lang="en-US" dirty="0" err="1"/>
              <a:t>SelectKBest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Algorithm</a:t>
            </a:r>
            <a:r>
              <a:rPr lang="en-US" dirty="0"/>
              <a:t> that returns a model of best fit using the </a:t>
            </a:r>
            <a:r>
              <a:rPr lang="en-US" i="1" dirty="0"/>
              <a:t>K</a:t>
            </a:r>
            <a:r>
              <a:rPr lang="en-US" dirty="0"/>
              <a:t> best available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K</a:t>
            </a:r>
            <a:r>
              <a:rPr lang="en-US" dirty="0"/>
              <a:t> is a </a:t>
            </a:r>
            <a:r>
              <a:rPr lang="en-US" b="1" dirty="0"/>
              <a:t>hyperparameter</a:t>
            </a:r>
            <a:r>
              <a:rPr lang="en-US" dirty="0"/>
              <a:t> – a predetermined parameter that affects how the model builds itself on the data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489F512-CC1E-454B-B3EE-FBB0A0D75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76" y="3429000"/>
            <a:ext cx="4133850" cy="26955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023818-2B0B-5EC0-C3D8-C4396A5DA4E7}"/>
              </a:ext>
            </a:extLst>
          </p:cNvPr>
          <p:cNvSpPr txBox="1">
            <a:spLocks/>
          </p:cNvSpPr>
          <p:nvPr/>
        </p:nvSpPr>
        <p:spPr>
          <a:xfrm>
            <a:off x="525717" y="3745447"/>
            <a:ext cx="6080824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Here, models with </a:t>
            </a:r>
            <a:r>
              <a:rPr lang="en-US" i="1" dirty="0"/>
              <a:t>K</a:t>
            </a:r>
            <a:r>
              <a:rPr lang="en-US" dirty="0"/>
              <a:t> values from 2 to 13 were built and their RMSE measured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/>
              <a:t>K</a:t>
            </a:r>
            <a:r>
              <a:rPr lang="en-US" b="1" dirty="0"/>
              <a:t> = 10</a:t>
            </a:r>
            <a:r>
              <a:rPr lang="en-US" i="1" dirty="0"/>
              <a:t> </a:t>
            </a:r>
            <a:r>
              <a:rPr lang="en-US" dirty="0"/>
              <a:t>showed the last significant drop in error – further increased </a:t>
            </a:r>
            <a:r>
              <a:rPr lang="en-US" i="1" dirty="0"/>
              <a:t>K</a:t>
            </a:r>
            <a:r>
              <a:rPr lang="en-US" dirty="0"/>
              <a:t> would unnecessarily increase model complexity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433282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 2 models tested – </a:t>
            </a:r>
            <a:r>
              <a:rPr lang="en-US" b="1" dirty="0"/>
              <a:t>K-nearest neighbors</a:t>
            </a:r>
            <a:r>
              <a:rPr lang="en-US" dirty="0"/>
              <a:t>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5: using the 2 significantly correlated dependent variables, median income and distance to coast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6: using the best 10 features as determined by </a:t>
            </a:r>
            <a:r>
              <a:rPr lang="en-US" dirty="0" err="1"/>
              <a:t>SelectKBest</a:t>
            </a:r>
            <a:r>
              <a:rPr lang="en-US" dirty="0"/>
              <a:t> algorithm in Model 4</a:t>
            </a:r>
          </a:p>
        </p:txBody>
      </p:sp>
    </p:spTree>
    <p:extLst>
      <p:ext uri="{BB962C8B-B14F-4D97-AF65-F5344CB8AC3E}">
        <p14:creationId xmlns:p14="http://schemas.microsoft.com/office/powerpoint/2010/main" val="1625039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definition - K-nearest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Model</a:t>
            </a:r>
            <a:r>
              <a:rPr lang="en-US" dirty="0"/>
              <a:t> that predicts values as the average value of the </a:t>
            </a:r>
            <a:r>
              <a:rPr lang="en-US" i="1" dirty="0"/>
              <a:t>K</a:t>
            </a:r>
            <a:r>
              <a:rPr lang="en-US" dirty="0"/>
              <a:t> records most similar to it (the neighbors)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K</a:t>
            </a:r>
            <a:r>
              <a:rPr lang="en-US" dirty="0"/>
              <a:t> is a hyperparameter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Here, models with </a:t>
            </a:r>
            <a:r>
              <a:rPr lang="en-US" i="1" dirty="0"/>
              <a:t>K</a:t>
            </a:r>
            <a:r>
              <a:rPr lang="en-US" dirty="0"/>
              <a:t> values from 1 to 21 were built and their accuracy (coefficient of determination, R</a:t>
            </a:r>
            <a:r>
              <a:rPr lang="en-US" baseline="30000" dirty="0"/>
              <a:t>2</a:t>
            </a:r>
            <a:r>
              <a:rPr lang="en-US" dirty="0"/>
              <a:t>) measured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Further increased </a:t>
            </a:r>
            <a:r>
              <a:rPr lang="en-US" i="1" dirty="0"/>
              <a:t>K</a:t>
            </a:r>
            <a:r>
              <a:rPr lang="en-US" dirty="0"/>
              <a:t> would not significantly increase accuracy, potentially overfit, and eventually drastically increase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Highest accuracy for: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5: </a:t>
            </a:r>
            <a:r>
              <a:rPr lang="en-US" b="1" i="1" dirty="0"/>
              <a:t>K </a:t>
            </a:r>
            <a:r>
              <a:rPr lang="en-US" b="1" dirty="0"/>
              <a:t>= 20</a:t>
            </a:r>
            <a:endParaRPr lang="en-US" dirty="0"/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6: </a:t>
            </a:r>
            <a:r>
              <a:rPr lang="en-US" b="1" i="1" dirty="0"/>
              <a:t>K</a:t>
            </a:r>
            <a:r>
              <a:rPr lang="en-US" b="1" dirty="0"/>
              <a:t> =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6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2B3D-4AE0-84AD-3670-56442A4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C42D3-6EF8-966F-DD0A-6526ECFD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2521885"/>
            <a:ext cx="5700912" cy="354904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 housing prices are increasingly a hot-button 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California has among the most expensive in the 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recent statistics</a:t>
            </a:r>
            <a:r>
              <a:rPr lang="en-US" baseline="30000" dirty="0"/>
              <a:t>1</a:t>
            </a:r>
            <a:r>
              <a:rPr lang="en-US" dirty="0"/>
              <a:t>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Median US price, EOY 2016: </a:t>
            </a:r>
            <a:r>
              <a:rPr lang="en-US" dirty="0">
                <a:solidFill>
                  <a:srgbClr val="00B050"/>
                </a:solidFill>
              </a:rPr>
              <a:t>$310,900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Median US price, EOY 2021: </a:t>
            </a:r>
            <a:r>
              <a:rPr lang="en-US" dirty="0">
                <a:solidFill>
                  <a:srgbClr val="FF0000"/>
                </a:solidFill>
              </a:rPr>
              <a:t>$423,600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Median CA price, EOY 2016: </a:t>
            </a:r>
            <a:r>
              <a:rPr lang="en-US" dirty="0">
                <a:solidFill>
                  <a:srgbClr val="FF0000"/>
                </a:solidFill>
              </a:rPr>
              <a:t>$485,000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Median CA price, EOY 2021: </a:t>
            </a:r>
            <a:r>
              <a:rPr lang="en-US" b="1" dirty="0">
                <a:solidFill>
                  <a:srgbClr val="FF0000"/>
                </a:solidFill>
              </a:rPr>
              <a:t>$692,500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3994EF-2507-7A33-F62D-78F34783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464" y="202073"/>
            <a:ext cx="6150868" cy="434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C57633-85D5-C606-D29F-7C7BAA2C8A6E}"/>
              </a:ext>
            </a:extLst>
          </p:cNvPr>
          <p:cNvSpPr txBox="1"/>
          <p:nvPr/>
        </p:nvSpPr>
        <p:spPr>
          <a:xfrm>
            <a:off x="525718" y="6343650"/>
            <a:ext cx="3872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aseline="30000" dirty="0"/>
              <a:t>1</a:t>
            </a:r>
            <a:r>
              <a:rPr lang="en-US" sz="800" dirty="0"/>
              <a:t> Source: </a:t>
            </a:r>
            <a:r>
              <a:rPr lang="en-US" sz="800" dirty="0">
                <a:hlinkClick r:id="rId3"/>
              </a:rPr>
              <a:t>https://fred.stlouisfed.org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6682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Last 3 models tested – </a:t>
            </a:r>
            <a:r>
              <a:rPr lang="en-US" b="1" dirty="0"/>
              <a:t>decision trees</a:t>
            </a:r>
            <a:r>
              <a:rPr lang="en-US" dirty="0"/>
              <a:t>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7: singular decision tree with </a:t>
            </a:r>
            <a:r>
              <a:rPr lang="en-US" i="1" dirty="0"/>
              <a:t>K</a:t>
            </a:r>
            <a:r>
              <a:rPr lang="en-US" i="1" baseline="-25000" dirty="0"/>
              <a:t>1</a:t>
            </a:r>
            <a:r>
              <a:rPr lang="en-US" dirty="0"/>
              <a:t> depth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8: random forest with </a:t>
            </a:r>
            <a:r>
              <a:rPr lang="en-US" i="1" dirty="0"/>
              <a:t>K</a:t>
            </a:r>
            <a:r>
              <a:rPr lang="en-US" i="1" baseline="-25000" dirty="0"/>
              <a:t>2</a:t>
            </a:r>
            <a:r>
              <a:rPr lang="en-US" dirty="0"/>
              <a:t> depth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9: gradient-boosted trees with </a:t>
            </a:r>
            <a:r>
              <a:rPr lang="en-US" i="1" dirty="0"/>
              <a:t>K</a:t>
            </a:r>
            <a:r>
              <a:rPr lang="en-US" i="1" baseline="-25000" dirty="0"/>
              <a:t>3</a:t>
            </a:r>
            <a:r>
              <a:rPr lang="en-US" dirty="0"/>
              <a:t> depth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47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definitions -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Decision tree:</a:t>
            </a:r>
            <a:r>
              <a:rPr lang="en-US" dirty="0"/>
              <a:t> 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model</a:t>
            </a:r>
            <a:r>
              <a:rPr lang="en-US" dirty="0"/>
              <a:t> that groups similar values based on a series of binary combinations of characteristics…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…then predicts new values as the average value of the records in the group it belongs 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Random forest:</a:t>
            </a:r>
            <a:r>
              <a:rPr lang="en-US" dirty="0"/>
              <a:t> a </a:t>
            </a:r>
            <a:r>
              <a:rPr lang="en-US" b="1" dirty="0"/>
              <a:t>model</a:t>
            </a:r>
            <a:r>
              <a:rPr lang="en-US" dirty="0"/>
              <a:t> that averages many randomly adjusted decision trees – this generally decreases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Gradient boosting: </a:t>
            </a:r>
            <a:r>
              <a:rPr lang="en-US" dirty="0"/>
              <a:t>a </a:t>
            </a:r>
            <a:r>
              <a:rPr lang="en-US" b="1" dirty="0"/>
              <a:t>model</a:t>
            </a:r>
            <a:r>
              <a:rPr lang="en-US" dirty="0"/>
              <a:t> that iterates and improves off of previously built versions of itself</a:t>
            </a:r>
            <a:endParaRPr lang="en-US" b="1" dirty="0"/>
          </a:p>
          <a:p>
            <a:pPr marL="801688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0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definition – decision tree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87891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tree has a maximum depth </a:t>
            </a:r>
            <a:r>
              <a:rPr lang="en-US" i="1" dirty="0"/>
              <a:t>K</a:t>
            </a:r>
            <a:r>
              <a:rPr lang="en-US" dirty="0"/>
              <a:t> that limits how specific its binary combinations can become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K</a:t>
            </a:r>
            <a:r>
              <a:rPr lang="en-US" dirty="0"/>
              <a:t> is a hyperparameter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Here, models with </a:t>
            </a:r>
            <a:r>
              <a:rPr lang="en-US" i="1" dirty="0"/>
              <a:t>K</a:t>
            </a:r>
            <a:r>
              <a:rPr lang="en-US" dirty="0"/>
              <a:t> values from 3 to 21 were built and their accuracy (coefficient of determination, R</a:t>
            </a:r>
            <a:r>
              <a:rPr lang="en-US" baseline="30000" dirty="0"/>
              <a:t>2</a:t>
            </a:r>
            <a:r>
              <a:rPr lang="en-US" dirty="0"/>
              <a:t>) measured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Further increased </a:t>
            </a:r>
            <a:r>
              <a:rPr lang="en-US" i="1" dirty="0"/>
              <a:t>K</a:t>
            </a:r>
            <a:r>
              <a:rPr lang="en-US" dirty="0"/>
              <a:t> would not significantly increase accuracy, potentially overfit, and eventually drastically increase runtime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Highest accuracy for: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7: </a:t>
            </a:r>
            <a:r>
              <a:rPr lang="en-US" b="1" i="1" dirty="0"/>
              <a:t>K </a:t>
            </a:r>
            <a:r>
              <a:rPr lang="en-US" b="1" dirty="0"/>
              <a:t>= 10</a:t>
            </a:r>
            <a:endParaRPr lang="en-US" dirty="0"/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8: </a:t>
            </a:r>
            <a:r>
              <a:rPr lang="en-US" b="1" i="1" dirty="0"/>
              <a:t>K</a:t>
            </a:r>
            <a:r>
              <a:rPr lang="en-US" b="1" dirty="0"/>
              <a:t> = 15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Model 9: </a:t>
            </a:r>
            <a:r>
              <a:rPr lang="en-US" b="1" i="1" dirty="0"/>
              <a:t>K</a:t>
            </a:r>
            <a:r>
              <a:rPr lang="en-US" b="1" dirty="0"/>
              <a:t> = 8</a:t>
            </a:r>
            <a:endParaRPr lang="en-US" dirty="0"/>
          </a:p>
          <a:p>
            <a:pPr marL="801688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452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Compiled results, by model number: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709879A-E8BF-618A-C201-22B6D095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6" y="3079613"/>
            <a:ext cx="10806157" cy="30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83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Compiled results, by RMSE: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84EDAA0-956E-B1C5-E66B-0FB121DF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4" y="3079613"/>
            <a:ext cx="10806157" cy="30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64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Compiled results, by % predictions differing by at most 25,000: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BBE7012-096D-7FB8-98B0-FB74E121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4" y="3079613"/>
            <a:ext cx="10806156" cy="30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0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87020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Gradient-boosted tree and random forest models (#9 and #8) have the lowest RMSEs and highest % predictions meeting ballpark metrics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For both models, ~60% predictions are within 25,000 and over 80% are within 50,000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Both of these models are the most complex, automatically determining the best features/parameters and accounting for error from weaker iterations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 models (#1-4) have the highest RMSEs and lowest % predictions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models were mostly built from manually selected features, and attempt to fit a line on largely non-linear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Final model choice: </a:t>
            </a:r>
            <a:r>
              <a:rPr lang="en-US" b="1" dirty="0"/>
              <a:t>model #9 – gradient-boosted tree</a:t>
            </a:r>
            <a:endParaRPr lang="en-US" dirty="0"/>
          </a:p>
          <a:p>
            <a:pPr marL="801688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16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B074-284F-78D3-6BDF-496189543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for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B6FF-33D0-AA68-1431-9B826B7E6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87020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Wider selection of dependent variables would have likely helped achieve better predictions, and understand conceptually why they are more accurate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For example, median square footage could have led to creating a more correlated density field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dirty="0"/>
              <a:t>Gathering/scraping additional data on a house-block basis was not feasible – consider future datasets with more accessible record 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more modern dataset would obviously create a model more usable today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Could this type of model be applied to other states (after adjusting for state-specific features)?</a:t>
            </a:r>
          </a:p>
        </p:txBody>
      </p:sp>
    </p:spTree>
    <p:extLst>
      <p:ext uri="{BB962C8B-B14F-4D97-AF65-F5344CB8AC3E}">
        <p14:creationId xmlns:p14="http://schemas.microsoft.com/office/powerpoint/2010/main" val="174754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2B3D-4AE0-84AD-3670-56442A4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C42D3-6EF8-966F-DD0A-6526ECFD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2521885"/>
            <a:ext cx="8626992" cy="3549045"/>
          </a:xfrm>
        </p:spPr>
        <p:txBody>
          <a:bodyPr>
            <a:normAutofit/>
          </a:bodyPr>
          <a:lstStyle/>
          <a:p>
            <a:r>
              <a:rPr lang="en-US" sz="2500" dirty="0"/>
              <a:t>Given a dataset on certain characteristics of houses in California, including their median price within a given block of houses, </a:t>
            </a:r>
            <a:r>
              <a:rPr lang="en-US" sz="2500" b="1" dirty="0"/>
              <a:t>can we create a model to estimate California house value?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15692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2B3D-4AE0-84AD-3670-56442A4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cares?</a:t>
            </a:r>
          </a:p>
        </p:txBody>
      </p:sp>
      <p:pic>
        <p:nvPicPr>
          <p:cNvPr id="7" name="Picture 6" descr="A stop sign in front of a house&#10;&#10;Description automatically generated">
            <a:extLst>
              <a:ext uri="{FF2B5EF4-FFF2-40B4-BE49-F238E27FC236}">
                <a16:creationId xmlns:a16="http://schemas.microsoft.com/office/drawing/2014/main" id="{9B46D590-FEBA-67FC-280B-7D1C53E80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98897"/>
            <a:ext cx="3662653" cy="2092945"/>
          </a:xfrm>
          <a:prstGeom prst="rect">
            <a:avLst/>
          </a:prstGeom>
        </p:spPr>
      </p:pic>
      <p:pic>
        <p:nvPicPr>
          <p:cNvPr id="9" name="Picture 8" descr="A picture containing indoor, stacked, stack, several&#10;&#10;Description automatically generated">
            <a:extLst>
              <a:ext uri="{FF2B5EF4-FFF2-40B4-BE49-F238E27FC236}">
                <a16:creationId xmlns:a16="http://schemas.microsoft.com/office/drawing/2014/main" id="{60ED7167-0F55-F31E-1B8B-2E38237E5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30" y="787068"/>
            <a:ext cx="3662653" cy="2092945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8B2D0E90-4AC4-BEF8-7A0D-380D4D530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744" y="787068"/>
            <a:ext cx="3662653" cy="20929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A26A9B-07D9-4314-22F8-7FDC4403D02E}"/>
              </a:ext>
            </a:extLst>
          </p:cNvPr>
          <p:cNvSpPr txBox="1"/>
          <p:nvPr/>
        </p:nvSpPr>
        <p:spPr>
          <a:xfrm>
            <a:off x="3832698" y="321013"/>
            <a:ext cx="366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Real estate developers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EE973-913C-C095-3B5D-2DD484322377}"/>
              </a:ext>
            </a:extLst>
          </p:cNvPr>
          <p:cNvSpPr txBox="1"/>
          <p:nvPr/>
        </p:nvSpPr>
        <p:spPr>
          <a:xfrm>
            <a:off x="8003630" y="321013"/>
            <a:ext cx="366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Real estate investors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7E4480-6602-AF82-F066-AE62E48C8131}"/>
              </a:ext>
            </a:extLst>
          </p:cNvPr>
          <p:cNvSpPr txBox="1"/>
          <p:nvPr/>
        </p:nvSpPr>
        <p:spPr>
          <a:xfrm>
            <a:off x="6097954" y="3239311"/>
            <a:ext cx="3660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Personal homebuyers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C4ED0-FF87-0BF1-8F10-2CF4B20C9678}"/>
              </a:ext>
            </a:extLst>
          </p:cNvPr>
          <p:cNvSpPr txBox="1"/>
          <p:nvPr/>
        </p:nvSpPr>
        <p:spPr>
          <a:xfrm>
            <a:off x="525717" y="3239311"/>
            <a:ext cx="47554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Anyone who is interested in the price of a house in California that may or may not yet be built</a:t>
            </a:r>
          </a:p>
        </p:txBody>
      </p:sp>
    </p:spTree>
    <p:extLst>
      <p:ext uri="{BB962C8B-B14F-4D97-AF65-F5344CB8AC3E}">
        <p14:creationId xmlns:p14="http://schemas.microsoft.com/office/powerpoint/2010/main" val="355611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2B3D-4AE0-84AD-3670-56442A4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C42D3-6EF8-966F-DD0A-6526ECFD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9907151" cy="354904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20,640 records with 14 fields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Each record is a block of houses in California in 1990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Fields: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sz="2500" dirty="0"/>
              <a:t>Location within California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sz="2500" dirty="0"/>
              <a:t>House characteristics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sz="2500" dirty="0"/>
              <a:t>Population characteristics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sz="2500" dirty="0"/>
              <a:t>Relative distance from major features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sz="2500" b="1" dirty="0"/>
              <a:t>Median house value: </a:t>
            </a:r>
            <a:r>
              <a:rPr lang="en-US" sz="2500" dirty="0"/>
              <a:t>our dependent variable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92902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2B3D-4AE0-84AD-3670-56442A4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C42D3-6EF8-966F-DD0A-6526ECFD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9907151" cy="354904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B050"/>
                </a:solidFill>
              </a:rPr>
              <a:t>No mistyped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B050"/>
                </a:solidFill>
              </a:rPr>
              <a:t>No duplicate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Numerous records with placeholders for missing values for independent variables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sz="2500" dirty="0"/>
              <a:t>These values were imputed with their fields’ means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0000"/>
                </a:solidFill>
              </a:rPr>
              <a:t>965 records with placeholders for missing values for the dependent variable</a:t>
            </a:r>
          </a:p>
          <a:p>
            <a:pPr marL="801688" indent="-342900">
              <a:buFont typeface="Arial" panose="020B0604020202020204" pitchFamily="34" charset="0"/>
              <a:buChar char="•"/>
            </a:pPr>
            <a:r>
              <a:rPr lang="en-US" sz="2500" dirty="0"/>
              <a:t>These records were removed from the data</a:t>
            </a:r>
          </a:p>
        </p:txBody>
      </p:sp>
    </p:spTree>
    <p:extLst>
      <p:ext uri="{BB962C8B-B14F-4D97-AF65-F5344CB8AC3E}">
        <p14:creationId xmlns:p14="http://schemas.microsoft.com/office/powerpoint/2010/main" val="165209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2B3D-4AE0-84AD-3670-56442A4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C42D3-6EF8-966F-DD0A-6526ECFD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9907151" cy="35490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All fields for house and population characteristics are right-skewed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No other immediately strange values or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Final data after wrangling:</a:t>
            </a:r>
            <a:r>
              <a:rPr lang="en-US" sz="2500" dirty="0"/>
              <a:t> 19,675 records, all original 14 fields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28158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2B3D-4AE0-84AD-3670-56442A4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3" name="Picture 2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0B3CF50F-B33B-12C1-6F84-803B20DC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317" y="343708"/>
            <a:ext cx="4873966" cy="416161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084936-2364-974C-2A37-40BCD28FB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2521885"/>
            <a:ext cx="6094158" cy="35490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Heat map created to visualize correlations between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Only 2 fields had significant correlation with median house price: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500" dirty="0"/>
              <a:t>Median income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500" dirty="0"/>
              <a:t>Distance to coast</a:t>
            </a:r>
          </a:p>
        </p:txBody>
      </p:sp>
    </p:spTree>
    <p:extLst>
      <p:ext uri="{BB962C8B-B14F-4D97-AF65-F5344CB8AC3E}">
        <p14:creationId xmlns:p14="http://schemas.microsoft.com/office/powerpoint/2010/main" val="227325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2B3D-4AE0-84AD-3670-56442A46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(cont.)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084936-2364-974C-2A37-40BCD28FB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2521885"/>
            <a:ext cx="6094158" cy="3549045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Could density of rooms or population be correlated to price?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5 new density fields created: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500" dirty="0"/>
              <a:t>Population per room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500" dirty="0"/>
              <a:t>Population per bedroom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500" dirty="0"/>
              <a:t>Population per household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500" dirty="0"/>
              <a:t>Rooms per household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500" dirty="0"/>
              <a:t>Bedrooms per household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Answer: no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2EA113-DBD9-A8EE-0D88-0A1FF36E6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932" y="345826"/>
            <a:ext cx="4931350" cy="41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03470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2F0F3"/>
      </a:lt2>
      <a:accent1>
        <a:srgbClr val="80AF45"/>
      </a:accent1>
      <a:accent2>
        <a:srgbClr val="A3A637"/>
      </a:accent2>
      <a:accent3>
        <a:srgbClr val="C3954D"/>
      </a:accent3>
      <a:accent4>
        <a:srgbClr val="B1523B"/>
      </a:accent4>
      <a:accent5>
        <a:srgbClr val="C34D67"/>
      </a:accent5>
      <a:accent6>
        <a:srgbClr val="B13B86"/>
      </a:accent6>
      <a:hlink>
        <a:srgbClr val="C04349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4272</TotalTime>
  <Words>1299</Words>
  <Application>Microsoft Office PowerPoint</Application>
  <PresentationFormat>Widescreen</PresentationFormat>
  <Paragraphs>152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Avenir Next LT Pro</vt:lpstr>
      <vt:lpstr>Avenir Next LT Pro Light</vt:lpstr>
      <vt:lpstr>Cambria Math</vt:lpstr>
      <vt:lpstr>Georgia Pro Semibold</vt:lpstr>
      <vt:lpstr>RocaVTI</vt:lpstr>
      <vt:lpstr>Predicting California Housing Prices</vt:lpstr>
      <vt:lpstr>Problem context</vt:lpstr>
      <vt:lpstr>Problem statement</vt:lpstr>
      <vt:lpstr>Who cares?</vt:lpstr>
      <vt:lpstr>About the data</vt:lpstr>
      <vt:lpstr>Data wrangling </vt:lpstr>
      <vt:lpstr>Data wrangling (cont.)</vt:lpstr>
      <vt:lpstr>Exploratory data analysis</vt:lpstr>
      <vt:lpstr>EDA (cont.)</vt:lpstr>
      <vt:lpstr>EDA (cont.)</vt:lpstr>
      <vt:lpstr>Pre-processing the data</vt:lpstr>
      <vt:lpstr>Modeling</vt:lpstr>
      <vt:lpstr>Modeling methodology</vt:lpstr>
      <vt:lpstr>Modeling methodology - RMSE</vt:lpstr>
      <vt:lpstr>Modeling methodology - individual differences</vt:lpstr>
      <vt:lpstr>Models</vt:lpstr>
      <vt:lpstr>Model definition - SelectKBest</vt:lpstr>
      <vt:lpstr>Models (cont.)</vt:lpstr>
      <vt:lpstr>Model definition - K-nearest neighbors</vt:lpstr>
      <vt:lpstr>Models (cont.)</vt:lpstr>
      <vt:lpstr>Model definitions - decision trees</vt:lpstr>
      <vt:lpstr>Model definition – decision tree depth</vt:lpstr>
      <vt:lpstr>Results</vt:lpstr>
      <vt:lpstr>Results (cont.)</vt:lpstr>
      <vt:lpstr>Results (cont.)</vt:lpstr>
      <vt:lpstr>Conclusion</vt:lpstr>
      <vt:lpstr>Notes for future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Pickett</dc:creator>
  <cp:lastModifiedBy>Daniel Pickett</cp:lastModifiedBy>
  <cp:revision>32</cp:revision>
  <dcterms:created xsi:type="dcterms:W3CDTF">2023-01-24T18:57:35Z</dcterms:created>
  <dcterms:modified xsi:type="dcterms:W3CDTF">2023-01-27T20:54:42Z</dcterms:modified>
</cp:coreProperties>
</file>